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6" r:id="rId4"/>
    <p:sldId id="258" r:id="rId5"/>
    <p:sldId id="260" r:id="rId6"/>
    <p:sldId id="267" r:id="rId7"/>
    <p:sldId id="259" r:id="rId8"/>
    <p:sldId id="262" r:id="rId9"/>
    <p:sldId id="264" r:id="rId10"/>
    <p:sldId id="263" r:id="rId11"/>
    <p:sldId id="26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83005741411189"/>
          <c:y val="0.1662578539078346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 w="28575"/>
          </c:spPr>
          <c:explosion val="7"/>
          <c:dPt>
            <c:idx val="0"/>
            <c:bubble3D val="0"/>
            <c:explosion val="21"/>
            <c:spPr>
              <a:solidFill>
                <a:schemeClr val="tx1"/>
              </a:solidFill>
              <a:ln w="5715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6-423C-9BD7-9894E834524A}"/>
              </c:ext>
            </c:extLst>
          </c:dPt>
          <c:dPt>
            <c:idx val="1"/>
            <c:bubble3D val="0"/>
            <c:explosion val="17"/>
            <c:spPr>
              <a:solidFill>
                <a:schemeClr val="tx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6-423C-9BD7-9894E834524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28575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F6-423C-9BD7-9894E834524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6-423C-9BD7-9894E834524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11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F6-423C-9BD7-9894E8345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73914669633977"/>
          <c:y val="0.1187459108111382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explosion val="7"/>
          <c:dPt>
            <c:idx val="0"/>
            <c:bubble3D val="0"/>
            <c:explosion val="11"/>
            <c:spPr>
              <a:solidFill>
                <a:schemeClr val="tx1"/>
              </a:solidFill>
              <a:ln w="762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EE-4FB6-883D-681F84697ABB}"/>
              </c:ext>
            </c:extLst>
          </c:dPt>
          <c:dPt>
            <c:idx val="1"/>
            <c:bubble3D val="0"/>
            <c:explosion val="16"/>
            <c:spPr>
              <a:solidFill>
                <a:schemeClr val="tx1"/>
              </a:solidFill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EE-4FB6-883D-681F84697AB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7620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EE-4FB6-883D-681F84697AB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EE-4FB6-883D-681F84697ABB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21.8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EE-4FB6-883D-681F8469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0.27332</cdr:x>
      <cdr:y>0.30216</cdr:y>
    </cdr:from>
    <cdr:to>
      <cdr:x>0.4038</cdr:x>
      <cdr:y>0.30216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1527291" y="1227173"/>
          <a:ext cx="729122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0.56549</cdr:x>
      <cdr:y>0.60215</cdr:y>
    </cdr:from>
    <cdr:to>
      <cdr:x>0.6845</cdr:x>
      <cdr:y>0.84975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59968" y="2445542"/>
          <a:ext cx="665028" cy="10055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88%</a:t>
          </a:r>
        </a:p>
      </cdr:txBody>
    </cdr:sp>
  </cdr:relSizeAnchor>
  <cdr:relSizeAnchor xmlns:cdr="http://schemas.openxmlformats.org/drawingml/2006/chartDrawing">
    <cdr:from>
      <cdr:x>0.44971</cdr:x>
      <cdr:y>0.23724</cdr:y>
    </cdr:from>
    <cdr:to>
      <cdr:x>0.59807</cdr:x>
      <cdr:y>0.3926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512955" y="963534"/>
          <a:ext cx="829040" cy="6309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11%</a:t>
          </a:r>
        </a:p>
      </cdr:txBody>
    </cdr:sp>
  </cdr:relSizeAnchor>
  <cdr:relSizeAnchor xmlns:cdr="http://schemas.openxmlformats.org/drawingml/2006/chartDrawing">
    <cdr:from>
      <cdr:x>0.62796</cdr:x>
      <cdr:y>0.87811</cdr:y>
    </cdr:from>
    <cdr:to>
      <cdr:x>0.62796</cdr:x>
      <cdr:y>0.97221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91342" y="3827843"/>
          <a:ext cx="0" cy="410212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0.56916</cdr:x>
      <cdr:y>0.97221</cdr:y>
    </cdr:from>
    <cdr:to>
      <cdr:x>0.62866</cdr:x>
      <cdr:y>0.97221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255043" y="4238055"/>
          <a:ext cx="340284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0.57933</cdr:x>
      <cdr:y>0.08871</cdr:y>
    </cdr:from>
    <cdr:to>
      <cdr:x>0.57933</cdr:x>
      <cdr:y>0.17166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237281" y="360281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0.51983</cdr:x>
      <cdr:y>0.09012</cdr:y>
    </cdr:from>
    <cdr:to>
      <cdr:x>0.57933</cdr:x>
      <cdr:y>0.09012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904795" y="366007"/>
          <a:ext cx="332486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0.17365</cdr:x>
      <cdr:y>0.29715</cdr:y>
    </cdr:from>
    <cdr:to>
      <cdr:x>0.30413</cdr:x>
      <cdr:y>0.29715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970356" y="1042320"/>
          <a:ext cx="729133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0.55537</cdr:x>
      <cdr:y>0.52942</cdr:y>
    </cdr:from>
    <cdr:to>
      <cdr:x>0.67438</cdr:x>
      <cdr:y>0.70584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03416" y="1857062"/>
          <a:ext cx="665018" cy="618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73%</a:t>
          </a:r>
        </a:p>
      </cdr:txBody>
    </cdr:sp>
  </cdr:relSizeAnchor>
  <cdr:relSizeAnchor xmlns:cdr="http://schemas.openxmlformats.org/drawingml/2006/chartDrawing">
    <cdr:from>
      <cdr:x>0.51767</cdr:x>
      <cdr:y>0.16674</cdr:y>
    </cdr:from>
    <cdr:to>
      <cdr:x>0.6034</cdr:x>
      <cdr:y>0.3221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892725" y="677193"/>
          <a:ext cx="479057" cy="6309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</a:p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</a:p>
      </cdr:txBody>
    </cdr:sp>
  </cdr:relSizeAnchor>
  <cdr:relSizeAnchor xmlns:cdr="http://schemas.openxmlformats.org/drawingml/2006/chartDrawing">
    <cdr:from>
      <cdr:x>0.63145</cdr:x>
      <cdr:y>0.83264</cdr:y>
    </cdr:from>
    <cdr:to>
      <cdr:x>0.63145</cdr:x>
      <cdr:y>0.95453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28559" y="3381658"/>
          <a:ext cx="0" cy="49503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0.57204</cdr:x>
      <cdr:y>0.95453</cdr:y>
    </cdr:from>
    <cdr:to>
      <cdr:x>0.63154</cdr:x>
      <cdr:y>0.95453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196534" y="3876688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0.53884</cdr:x>
      <cdr:y>0.03866</cdr:y>
    </cdr:from>
    <cdr:to>
      <cdr:x>0.53884</cdr:x>
      <cdr:y>0.12161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011050" y="157018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0.47934</cdr:x>
      <cdr:y>0.04007</cdr:y>
    </cdr:from>
    <cdr:to>
      <cdr:x>0.53884</cdr:x>
      <cdr:y>0.04007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678541" y="162744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21529-6F13-EF1F-7F0D-A8A60506EF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B72C7-B457-DA9E-71B6-D0B07B832C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DE90-96D9-4286-945C-90B52024EBDC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D5925-5C0E-AA42-61CE-7D068819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DEE0C-C372-AB6A-D56B-008F2AF16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84BC6-90F6-4CB3-BC31-8043EBE54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120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8368-F4A6-4E5E-AA5E-BBE155B3AD67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7004F-1C1D-4CFB-A929-3FD612BB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6201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E5-4937-4769-87DA-D68E0EDF4D28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9E9DE-85EC-F791-0C40-F89079534B29}"/>
              </a:ext>
            </a:extLst>
          </p:cNvPr>
          <p:cNvSpPr txBox="1"/>
          <p:nvPr userDrawn="1"/>
        </p:nvSpPr>
        <p:spPr>
          <a:xfrm>
            <a:off x="3537527" y="6169890"/>
            <a:ext cx="511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8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48B9-F442-4F4B-9877-7CE506522C7F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F8E3-95D6-4AE1-92DF-9A54148972DD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6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6321-5EF8-4135-BFFA-9AE62E0E6A8E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3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74208-720A-4416-BA31-60397EAED465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BCC-83F8-4675-936F-7FBE3BBFF1E7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4C03-7382-4899-B019-DD41F0B70371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3F2F-96F9-4EAC-8176-7AAF19F87D4A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EC33-1B83-4F82-B56E-1A0599101B7D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6380-CD9D-4CDC-80F9-A4983A0FCF9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E524-4385-441F-BEF1-7D942224CE31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958-DDA6-45F2-9DB0-E49E23088A3B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C775-7257-4CA2-BF47-293A556D1693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C3F7-087A-4F5F-9D99-F5D1B55B7CDF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D987-AA5F-48C5-AFC4-E098D6F46215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A22A-5051-42AD-99CD-4EC58122BE26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156-741B-43D9-A165-FAD14AC93734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6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1A8DA5-238F-4995-969E-5BD53D616991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3E537-6FA9-B51F-1F5B-230B265C5C86}"/>
              </a:ext>
            </a:extLst>
          </p:cNvPr>
          <p:cNvSpPr txBox="1"/>
          <p:nvPr userDrawn="1"/>
        </p:nvSpPr>
        <p:spPr>
          <a:xfrm>
            <a:off x="0" y="646711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N A O G A O N   D I S T R I C T</a:t>
            </a:r>
          </a:p>
        </p:txBody>
      </p:sp>
    </p:spTree>
    <p:extLst>
      <p:ext uri="{BB962C8B-B14F-4D97-AF65-F5344CB8AC3E}">
        <p14:creationId xmlns:p14="http://schemas.microsoft.com/office/powerpoint/2010/main" val="249975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284E-EDA0-4420-115D-EDBC064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b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DISTRICT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81CF2-3227-BBB5-518D-B23682E84845}"/>
              </a:ext>
            </a:extLst>
          </p:cNvPr>
          <p:cNvSpPr txBox="1"/>
          <p:nvPr/>
        </p:nvSpPr>
        <p:spPr>
          <a:xfrm>
            <a:off x="779139" y="3558309"/>
            <a:ext cx="3774656" cy="169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MD. ABU TOWSIF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22-47019-1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946B7996-E400-2C89-0272-4468569028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5" r="317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21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1D2-61B2-FFF1-77F2-8EA7102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RENOWNED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PERSONALITIES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9D81-70E3-BCB2-6468-AAE65748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James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Also known as “Nagar Baul”. He was born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and raised in Naogaon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Enamul Haque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Footballer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Minister of food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Baitullah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First deputy speaker of Bangladesh Parliament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E66F1080-9A00-DD6A-3962-D2EF6752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1300590"/>
            <a:ext cx="2082139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with a mustache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856F6F-54D0-8A8C-7D14-9B091347A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3502892"/>
            <a:ext cx="2104048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66F76-222A-D0D1-8DE8-0B6E22EC1644}"/>
              </a:ext>
            </a:extLst>
          </p:cNvPr>
          <p:cNvCxnSpPr>
            <a:cxnSpLocks/>
          </p:cNvCxnSpPr>
          <p:nvPr/>
        </p:nvCxnSpPr>
        <p:spPr>
          <a:xfrm flipH="1">
            <a:off x="2498756" y="2283957"/>
            <a:ext cx="50220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F2068-96FA-9509-715A-8C036235342A}"/>
              </a:ext>
            </a:extLst>
          </p:cNvPr>
          <p:cNvCxnSpPr>
            <a:cxnSpLocks/>
          </p:cNvCxnSpPr>
          <p:nvPr/>
        </p:nvCxnSpPr>
        <p:spPr>
          <a:xfrm flipH="1" flipV="1">
            <a:off x="7511298" y="198252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6E9956-3574-CC85-3213-68A89255B453}"/>
              </a:ext>
            </a:extLst>
          </p:cNvPr>
          <p:cNvCxnSpPr>
            <a:cxnSpLocks/>
          </p:cNvCxnSpPr>
          <p:nvPr/>
        </p:nvCxnSpPr>
        <p:spPr>
          <a:xfrm flipV="1">
            <a:off x="7535111" y="198252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A7037BE-81C2-8029-F477-FF466BD78556}"/>
              </a:ext>
            </a:extLst>
          </p:cNvPr>
          <p:cNvSpPr/>
          <p:nvPr/>
        </p:nvSpPr>
        <p:spPr>
          <a:xfrm>
            <a:off x="7714887" y="191285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1C9187-F63B-8C24-DE2D-049C8F214965}"/>
              </a:ext>
            </a:extLst>
          </p:cNvPr>
          <p:cNvCxnSpPr>
            <a:cxnSpLocks/>
          </p:cNvCxnSpPr>
          <p:nvPr/>
        </p:nvCxnSpPr>
        <p:spPr>
          <a:xfrm flipH="1">
            <a:off x="4765964" y="4432572"/>
            <a:ext cx="276914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ABBFA9D-14D9-2B90-73AC-BC5B49B31CA4}"/>
              </a:ext>
            </a:extLst>
          </p:cNvPr>
          <p:cNvSpPr/>
          <p:nvPr/>
        </p:nvSpPr>
        <p:spPr>
          <a:xfrm>
            <a:off x="7767807" y="465916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DE3D00-070B-7147-4E35-7A9E5CA6D56F}"/>
              </a:ext>
            </a:extLst>
          </p:cNvPr>
          <p:cNvCxnSpPr>
            <a:cxnSpLocks/>
          </p:cNvCxnSpPr>
          <p:nvPr/>
        </p:nvCxnSpPr>
        <p:spPr>
          <a:xfrm flipV="1">
            <a:off x="7551172" y="4727473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37B68-A139-28E7-EF48-A6F0BDB505DD}"/>
              </a:ext>
            </a:extLst>
          </p:cNvPr>
          <p:cNvCxnSpPr>
            <a:cxnSpLocks/>
          </p:cNvCxnSpPr>
          <p:nvPr/>
        </p:nvCxnSpPr>
        <p:spPr>
          <a:xfrm flipH="1" flipV="1">
            <a:off x="7535111" y="443257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150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B41-796C-08E5-91A8-9CF70544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297081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6BC3-BE1F-25DF-C19F-8AF0519AB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historical significance, agricultural prosperity and natural charm making it an interesting and culturally vibrant part of Bangladesh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howcases a rich cultural heritage, natural beauty, and immense potential for economic development</a:t>
            </a:r>
          </a:p>
          <a:p>
            <a:pPr marL="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archaeological treasures, cultural heritage, and agricultural significance make it a district worth exploring and investing 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876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28EE-E0E2-C900-BC5B-313CB5D9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296451"/>
            <a:ext cx="3446055" cy="1319498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THANK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        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179-576C-2B9A-28C8-4A6A97A4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87" y="2096016"/>
            <a:ext cx="8946541" cy="4195481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Char char="u"/>
            </a:pP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all for taking the time to explore </a:t>
            </a: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beloved 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district, Naogaon. As I conclude this presentation, I would like to express my sincere gratitude for your attention and engagement.</a:t>
            </a:r>
          </a:p>
          <a:p>
            <a:pPr marL="0" indent="0" algn="just">
              <a:buNone/>
            </a:pPr>
            <a:endParaRPr lang="en-US" dirty="0">
              <a:solidFill>
                <a:srgbClr val="D1D5D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Lastly, I can assure you that ,Naogaon can be a potential travel destination for all of us.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choosing to visit my district, you will not only contribute to the local economy but also get to witness the vibrant spirit and resilience of our community.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1DA9-A51C-BE4F-235A-A09554CED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80"/>
            <a:ext cx="4870764" cy="1690254"/>
          </a:xfrm>
        </p:spPr>
        <p:txBody>
          <a:bodyPr>
            <a:no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GRAPHICAL</a:t>
            </a:r>
            <a:b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       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3030A-48CF-7E9E-718F-C25441000931}"/>
              </a:ext>
            </a:extLst>
          </p:cNvPr>
          <p:cNvSpPr txBox="1"/>
          <p:nvPr/>
        </p:nvSpPr>
        <p:spPr>
          <a:xfrm>
            <a:off x="485204" y="2083804"/>
            <a:ext cx="51694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Rajshahi Division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 of 3435 sq. K.M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24.8078° or 24° 48' 28" North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88.9462° or 88° 56' 46"  East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Bounded by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west bengal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state of India on the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natore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rajshahi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districts on the south,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joypurhat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bogura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 Natore districts on the east,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nawabganj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 on the west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5000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FB4808-162E-12AE-9560-EA04FDBED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330" y="905231"/>
            <a:ext cx="4963255" cy="50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38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462A-EB0C-6C68-5E22-3A80E224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72" y="344076"/>
            <a:ext cx="5812028" cy="156620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ADMINISTRATION      	          	        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730C-533F-5F2A-DB76-6C646D25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724" y="2152506"/>
            <a:ext cx="5092276" cy="35692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Secretary of District Council: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ATM Abdullahel Baki 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Chairman of District Council:</a:t>
            </a:r>
          </a:p>
          <a:p>
            <a:pPr marL="0" indent="0" algn="l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AKM Foleys Rabbi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Deputy Commissioner (DC):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Khalid Mehdi Hasan, PAA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Superintendent of Police (SP):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Iqbal Hossain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B2CBE-2D42-CA34-AA7D-6896E42436EA}"/>
              </a:ext>
            </a:extLst>
          </p:cNvPr>
          <p:cNvCxnSpPr>
            <a:cxnSpLocks/>
          </p:cNvCxnSpPr>
          <p:nvPr/>
        </p:nvCxnSpPr>
        <p:spPr>
          <a:xfrm flipV="1">
            <a:off x="6581870" y="2152506"/>
            <a:ext cx="0" cy="356928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6C2E8B-E34B-9471-8C72-E3E865B37F02}"/>
              </a:ext>
            </a:extLst>
          </p:cNvPr>
          <p:cNvSpPr txBox="1"/>
          <p:nvPr/>
        </p:nvSpPr>
        <p:spPr>
          <a:xfrm>
            <a:off x="7067741" y="1174733"/>
            <a:ext cx="426418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DEVIDED INTO 11 UPAZILAS</a:t>
            </a:r>
          </a:p>
          <a:p>
            <a:endParaRPr lang="en-US" dirty="0"/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Atrai 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Badalgachi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Dhamoirhat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Manda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Mohadevpur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Niamatpur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Patnitala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Porsha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Raninagar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Sapahar </a:t>
            </a: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997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14-184E-E544-6B2B-9AEC3780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05" y="289711"/>
            <a:ext cx="5719060" cy="1603067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</a:t>
            </a:r>
            <a:b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LITERACY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E563-DBC0-BE41-CC03-F9CB97930D66}"/>
              </a:ext>
            </a:extLst>
          </p:cNvPr>
          <p:cNvSpPr txBox="1"/>
          <p:nvPr/>
        </p:nvSpPr>
        <p:spPr>
          <a:xfrm>
            <a:off x="899838" y="2334673"/>
            <a:ext cx="54298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population – 2.7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Male -1.3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    Female -1.4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female ratio 0.92 : 1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literacy rate of 72.14% for the population 7 years and above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</a:p>
          <a:p>
            <a:r>
              <a:rPr lang="en-US" dirty="0"/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150000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DB8057-2FB1-16E3-74D7-74FC743F0B3D}"/>
              </a:ext>
            </a:extLst>
          </p:cNvPr>
          <p:cNvSpPr/>
          <p:nvPr/>
        </p:nvSpPr>
        <p:spPr>
          <a:xfrm>
            <a:off x="2427355" y="2730599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D74B62-37D7-3909-6D42-87440E289C4B}"/>
              </a:ext>
            </a:extLst>
          </p:cNvPr>
          <p:cNvSpPr/>
          <p:nvPr/>
        </p:nvSpPr>
        <p:spPr>
          <a:xfrm>
            <a:off x="2427354" y="3033120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0D1EF3-C896-E18D-457D-F3ACDBBDC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038662"/>
              </p:ext>
            </p:extLst>
          </p:nvPr>
        </p:nvGraphicFramePr>
        <p:xfrm>
          <a:off x="7125981" y="1249408"/>
          <a:ext cx="5719060" cy="4359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25CC243-FC3A-F2E1-6CC8-1E887F06EA61}"/>
              </a:ext>
            </a:extLst>
          </p:cNvPr>
          <p:cNvSpPr txBox="1"/>
          <p:nvPr/>
        </p:nvSpPr>
        <p:spPr>
          <a:xfrm>
            <a:off x="9233067" y="5294860"/>
            <a:ext cx="119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MUSLIM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F7375-3681-A78E-A2AB-6405AD62CC0B}"/>
              </a:ext>
            </a:extLst>
          </p:cNvPr>
          <p:cNvSpPr txBox="1"/>
          <p:nvPr/>
        </p:nvSpPr>
        <p:spPr>
          <a:xfrm>
            <a:off x="7764780" y="2361267"/>
            <a:ext cx="97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A2D519-5831-699B-77B8-8BDBE0B77A0F}"/>
              </a:ext>
            </a:extLst>
          </p:cNvPr>
          <p:cNvSpPr txBox="1"/>
          <p:nvPr/>
        </p:nvSpPr>
        <p:spPr>
          <a:xfrm>
            <a:off x="8739942" y="1452250"/>
            <a:ext cx="159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836201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B70-A225-ED42-3C4E-7D447210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3" y="291616"/>
            <a:ext cx="4143172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F49D-4A4E-9EF5-01AD-7A419FF1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80" y="1692146"/>
            <a:ext cx="6097509" cy="417515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predominantly agricultural economy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Rice, Jute, Wheat, Sugarcane etc.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now one of the country’s prime hub for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mango harvest.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Mangoes are renowned both domestically and 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Internationally for their delicious taste</a:t>
            </a: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301397-546E-3943-1604-B5ADE7FF7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480222"/>
              </p:ext>
            </p:extLst>
          </p:nvPr>
        </p:nvGraphicFramePr>
        <p:xfrm>
          <a:off x="7121239" y="1805947"/>
          <a:ext cx="5587999" cy="4061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A3CFE5-72B5-9D21-EAFC-0EF4AC2A2355}"/>
              </a:ext>
            </a:extLst>
          </p:cNvPr>
          <p:cNvSpPr txBox="1"/>
          <p:nvPr/>
        </p:nvSpPr>
        <p:spPr>
          <a:xfrm>
            <a:off x="6949987" y="2798618"/>
            <a:ext cx="11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36FDB-17A8-E7B3-B9BC-5CAA8E157841}"/>
              </a:ext>
            </a:extLst>
          </p:cNvPr>
          <p:cNvSpPr txBox="1"/>
          <p:nvPr/>
        </p:nvSpPr>
        <p:spPr>
          <a:xfrm>
            <a:off x="9237117" y="2983284"/>
            <a:ext cx="8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4E33E-5409-E42E-48C7-6C1897D54B9D}"/>
              </a:ext>
            </a:extLst>
          </p:cNvPr>
          <p:cNvSpPr txBox="1"/>
          <p:nvPr/>
        </p:nvSpPr>
        <p:spPr>
          <a:xfrm>
            <a:off x="8549843" y="5497969"/>
            <a:ext cx="183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AGRICULTURE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CB7EF-71C8-14C8-AC36-82FD90F33818}"/>
              </a:ext>
            </a:extLst>
          </p:cNvPr>
          <p:cNvSpPr txBox="1"/>
          <p:nvPr/>
        </p:nvSpPr>
        <p:spPr>
          <a:xfrm>
            <a:off x="8304245" y="1750774"/>
            <a:ext cx="168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36221371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6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A7F63-2CE8-9565-CCA2-99151981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30" y="181898"/>
            <a:ext cx="6667276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  <a:latin typeface="Arial Rounded MT Bold" panose="020F0704030504030204" pitchFamily="34" charset="0"/>
              </a:rPr>
              <a:t>Naogaon Mangoes </a:t>
            </a: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 </a:t>
            </a:r>
            <a:b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</a:br>
            <a:r>
              <a:rPr lang="en-US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   </a:t>
            </a:r>
            <a:r>
              <a:rPr lang="en-US" sz="31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A Delightful Taste of Bangladesh</a:t>
            </a:r>
            <a:endParaRPr lang="en-US" sz="3100" dirty="0">
              <a:solidFill>
                <a:srgbClr val="EBEBE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2C7DD9E-E10B-D4AF-824E-466F6BECF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92" y="2179781"/>
            <a:ext cx="6188189" cy="3785419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region's favorable climate and fertile soil contribute to the exceptional quality and exquisite flavor of Naogaon mangoes</a:t>
            </a:r>
          </a:p>
          <a:p>
            <a:r>
              <a:rPr lang="en-US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boasts a diverse range of mango varieties, each with its distinct taste and texture like Gopalbhog, Himsagar, Khirsapat, Langra, and Fazli</a:t>
            </a:r>
          </a:p>
          <a:p>
            <a:r>
              <a:rPr lang="en-US" sz="1800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angoes are known for their superior quality, characterized by vibrant color, firmness, and sweetness</a:t>
            </a:r>
          </a:p>
          <a:p>
            <a:r>
              <a:rPr lang="en-US" sz="1800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xport potential of Naogaon mangoes has been increasing, contributing to the country's economy and promoting global recognition</a:t>
            </a:r>
            <a:endPara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bunch of green mangoes on a tree&#10;&#10;Description automatically generated with low confidence">
            <a:extLst>
              <a:ext uri="{FF2B5EF4-FFF2-40B4-BE49-F238E27FC236}">
                <a16:creationId xmlns:a16="http://schemas.microsoft.com/office/drawing/2014/main" id="{F86266D8-79AF-610B-AFAF-A3BEA51CA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r="24081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18842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D07E-D65A-6A17-37D6-DD6D271E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31" y="84842"/>
            <a:ext cx="5486400" cy="1621410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71E0B-00FC-5B7E-B4DE-79BA5323AE0B}"/>
              </a:ext>
            </a:extLst>
          </p:cNvPr>
          <p:cNvSpPr txBox="1"/>
          <p:nvPr/>
        </p:nvSpPr>
        <p:spPr>
          <a:xfrm>
            <a:off x="1059255" y="2361764"/>
            <a:ext cx="4886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Sompura Mahavihara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Designated as a UNESCO world heritage      	site in 1985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Kushumba Mosque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Nicknamed as “ The Black Gem of 	Bangladesh”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building, sky, outdoor, tree&#10;&#10;Description automatically generated">
            <a:extLst>
              <a:ext uri="{FF2B5EF4-FFF2-40B4-BE49-F238E27FC236}">
                <a16:creationId xmlns:a16="http://schemas.microsoft.com/office/drawing/2014/main" id="{D691BB34-F85D-DD41-CF6A-FB671038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6" y="3705258"/>
            <a:ext cx="3055517" cy="22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821DF05E-9058-21E7-D631-CD11017E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5" y="1372484"/>
            <a:ext cx="3055518" cy="197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BADC2B-B4C9-3CD9-2422-C280F921E6AC}"/>
              </a:ext>
            </a:extLst>
          </p:cNvPr>
          <p:cNvCxnSpPr>
            <a:cxnSpLocks/>
          </p:cNvCxnSpPr>
          <p:nvPr/>
        </p:nvCxnSpPr>
        <p:spPr>
          <a:xfrm flipH="1">
            <a:off x="3748135" y="2555553"/>
            <a:ext cx="31932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032837-C531-428D-BDEA-AC4477557E5E}"/>
              </a:ext>
            </a:extLst>
          </p:cNvPr>
          <p:cNvCxnSpPr>
            <a:cxnSpLocks/>
          </p:cNvCxnSpPr>
          <p:nvPr/>
        </p:nvCxnSpPr>
        <p:spPr>
          <a:xfrm flipH="1" flipV="1">
            <a:off x="6931877" y="225412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D45DA-62C8-DC73-198D-8B5E90883AE8}"/>
              </a:ext>
            </a:extLst>
          </p:cNvPr>
          <p:cNvCxnSpPr>
            <a:cxnSpLocks/>
          </p:cNvCxnSpPr>
          <p:nvPr/>
        </p:nvCxnSpPr>
        <p:spPr>
          <a:xfrm flipV="1">
            <a:off x="6955690" y="225412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D054ED-6E79-454B-A10F-A5E04E1646A1}"/>
              </a:ext>
            </a:extLst>
          </p:cNvPr>
          <p:cNvSpPr/>
          <p:nvPr/>
        </p:nvSpPr>
        <p:spPr>
          <a:xfrm>
            <a:off x="7135466" y="218444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B9DEB-F98F-7D3D-1546-7BDBA8D18CED}"/>
              </a:ext>
            </a:extLst>
          </p:cNvPr>
          <p:cNvCxnSpPr>
            <a:cxnSpLocks/>
          </p:cNvCxnSpPr>
          <p:nvPr/>
        </p:nvCxnSpPr>
        <p:spPr>
          <a:xfrm flipH="1">
            <a:off x="3571875" y="3939241"/>
            <a:ext cx="3343941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11CF257-D78A-7411-B348-8E3720C8D863}"/>
              </a:ext>
            </a:extLst>
          </p:cNvPr>
          <p:cNvSpPr/>
          <p:nvPr/>
        </p:nvSpPr>
        <p:spPr>
          <a:xfrm>
            <a:off x="7148512" y="416583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7F7C3-192A-0390-964A-64EDE48144A3}"/>
              </a:ext>
            </a:extLst>
          </p:cNvPr>
          <p:cNvCxnSpPr>
            <a:cxnSpLocks/>
          </p:cNvCxnSpPr>
          <p:nvPr/>
        </p:nvCxnSpPr>
        <p:spPr>
          <a:xfrm flipV="1">
            <a:off x="6931877" y="423414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6B8D91-2F1A-CB79-5C3F-25850696CCEB}"/>
              </a:ext>
            </a:extLst>
          </p:cNvPr>
          <p:cNvCxnSpPr>
            <a:cxnSpLocks/>
          </p:cNvCxnSpPr>
          <p:nvPr/>
        </p:nvCxnSpPr>
        <p:spPr>
          <a:xfrm flipH="1" flipV="1">
            <a:off x="6915816" y="393924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92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FA8-033A-9EA4-6950-31084569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2" y="172060"/>
            <a:ext cx="590859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TOURIST 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23A1-1FB9-F558-67FF-5DAE89FBB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527943" cy="374173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Altadighi national park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Dhamoirhat upazilla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- 56 K.M. apart from Zilla sadar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Bolihar Rajbari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Mohadevpur upazilla.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- 20 K.M apart from zilla sadar</a:t>
            </a:r>
          </a:p>
          <a:p>
            <a:endParaRPr lang="en-US" dirty="0"/>
          </a:p>
        </p:txBody>
      </p:sp>
      <p:pic>
        <p:nvPicPr>
          <p:cNvPr id="8" name="Picture 7" descr="A picture containing outdoor, sky, ruins, grass&#10;&#10;Description automatically generated">
            <a:extLst>
              <a:ext uri="{FF2B5EF4-FFF2-40B4-BE49-F238E27FC236}">
                <a16:creationId xmlns:a16="http://schemas.microsoft.com/office/drawing/2014/main" id="{F63860D3-D618-391B-BB9D-B15EDAD1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3779982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B365E-0BAC-B024-9550-98716561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1147618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7D3B2-6D24-1E09-6683-52064E86DB10}"/>
              </a:ext>
            </a:extLst>
          </p:cNvPr>
          <p:cNvCxnSpPr>
            <a:cxnSpLocks/>
          </p:cNvCxnSpPr>
          <p:nvPr/>
        </p:nvCxnSpPr>
        <p:spPr>
          <a:xfrm flipH="1">
            <a:off x="3929204" y="2736622"/>
            <a:ext cx="2951888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4F7BE9-4894-B621-39E6-03965A62877A}"/>
              </a:ext>
            </a:extLst>
          </p:cNvPr>
          <p:cNvCxnSpPr>
            <a:cxnSpLocks/>
          </p:cNvCxnSpPr>
          <p:nvPr/>
        </p:nvCxnSpPr>
        <p:spPr>
          <a:xfrm flipH="1" flipV="1">
            <a:off x="6871567" y="243519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FCB47-EA87-D2AF-39D5-814EF87E39E7}"/>
              </a:ext>
            </a:extLst>
          </p:cNvPr>
          <p:cNvCxnSpPr>
            <a:cxnSpLocks/>
          </p:cNvCxnSpPr>
          <p:nvPr/>
        </p:nvCxnSpPr>
        <p:spPr>
          <a:xfrm flipV="1">
            <a:off x="6895380" y="243519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450AFB6-CCB6-B819-23EA-1D0AF4441A8B}"/>
              </a:ext>
            </a:extLst>
          </p:cNvPr>
          <p:cNvSpPr/>
          <p:nvPr/>
        </p:nvSpPr>
        <p:spPr>
          <a:xfrm>
            <a:off x="7075156" y="236551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CC885-6BC1-A298-EAB7-2B072F97224F}"/>
              </a:ext>
            </a:extLst>
          </p:cNvPr>
          <p:cNvCxnSpPr>
            <a:cxnSpLocks/>
          </p:cNvCxnSpPr>
          <p:nvPr/>
        </p:nvCxnSpPr>
        <p:spPr>
          <a:xfrm flipH="1">
            <a:off x="3284968" y="4314877"/>
            <a:ext cx="355749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30DA81-D180-07A5-40F8-D46577FA01A7}"/>
              </a:ext>
            </a:extLst>
          </p:cNvPr>
          <p:cNvSpPr/>
          <p:nvPr/>
        </p:nvSpPr>
        <p:spPr>
          <a:xfrm>
            <a:off x="7075156" y="454147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539521-BECE-49C5-7284-8AB7EFAFE2DB}"/>
              </a:ext>
            </a:extLst>
          </p:cNvPr>
          <p:cNvCxnSpPr>
            <a:cxnSpLocks/>
          </p:cNvCxnSpPr>
          <p:nvPr/>
        </p:nvCxnSpPr>
        <p:spPr>
          <a:xfrm flipV="1">
            <a:off x="6858521" y="4609778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889A32-C3B6-962D-1007-A7BCB1218ABF}"/>
              </a:ext>
            </a:extLst>
          </p:cNvPr>
          <p:cNvCxnSpPr>
            <a:cxnSpLocks/>
          </p:cNvCxnSpPr>
          <p:nvPr/>
        </p:nvCxnSpPr>
        <p:spPr>
          <a:xfrm flipH="1" flipV="1">
            <a:off x="6842460" y="431487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695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B1BD-76FF-8FB0-EB72-DBD3F482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6" y="128868"/>
            <a:ext cx="552171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POLITICAL              				LEADERS (MP)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CE8B-4FE7-38C6-C080-10605509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05244"/>
            <a:ext cx="4154487" cy="4862232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1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Shahiduzzaman Sarker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2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Salim Uddin Tarafdar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Emad Uddin Pk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4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Nizam Uddin Jalil John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5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Md. Anwar Hossain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6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71D4DCF-AB93-CB2E-936E-04FE8BCF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1605244"/>
            <a:ext cx="1059675" cy="1200965"/>
          </a:xfrm>
          <a:prstGeom prst="rect">
            <a:avLst/>
          </a:prstGeom>
        </p:spPr>
      </p:pic>
      <p:pic>
        <p:nvPicPr>
          <p:cNvPr id="9" name="Picture 8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3529E7B-EC92-0126-8512-EEFADE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829133"/>
            <a:ext cx="993000" cy="112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6B3DD045-A9E9-E668-C8F6-DDC215CF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3254342"/>
            <a:ext cx="1015571" cy="1150980"/>
          </a:xfrm>
          <a:prstGeom prst="rect">
            <a:avLst/>
          </a:prstGeom>
        </p:spPr>
      </p:pic>
      <p:pic>
        <p:nvPicPr>
          <p:cNvPr id="13" name="Picture 12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A31FC501-634F-504C-CE1F-C1049D849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2555015"/>
            <a:ext cx="1015571" cy="1156119"/>
          </a:xfrm>
          <a:prstGeom prst="rect">
            <a:avLst/>
          </a:prstGeom>
        </p:spPr>
      </p:pic>
      <p:pic>
        <p:nvPicPr>
          <p:cNvPr id="15" name="Picture 14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4F348D9A-373B-9EA2-1E62-B29FF7835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4752324"/>
            <a:ext cx="1059675" cy="1112419"/>
          </a:xfrm>
          <a:prstGeom prst="rect">
            <a:avLst/>
          </a:prstGeom>
        </p:spPr>
      </p:pic>
      <p:pic>
        <p:nvPicPr>
          <p:cNvPr id="17" name="Picture 16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083DA049-E2B2-7803-9409-60DF90821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4174265"/>
            <a:ext cx="1015571" cy="115611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AEA8D0-B60F-2681-EE54-0149903C8442}"/>
              </a:ext>
            </a:extLst>
          </p:cNvPr>
          <p:cNvCxnSpPr>
            <a:cxnSpLocks/>
          </p:cNvCxnSpPr>
          <p:nvPr/>
        </p:nvCxnSpPr>
        <p:spPr>
          <a:xfrm flipH="1" flipV="1">
            <a:off x="3974471" y="1809750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794267-4DAA-02FA-B533-1CC4B7BA5925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152761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F0CDC-2C79-69F4-865A-2D6372D46981}"/>
              </a:ext>
            </a:extLst>
          </p:cNvPr>
          <p:cNvCxnSpPr>
            <a:cxnSpLocks/>
          </p:cNvCxnSpPr>
          <p:nvPr/>
        </p:nvCxnSpPr>
        <p:spPr>
          <a:xfrm flipV="1">
            <a:off x="6405563" y="152761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A25B5C-9AC4-4286-594E-7CA486243AEF}"/>
              </a:ext>
            </a:extLst>
          </p:cNvPr>
          <p:cNvSpPr/>
          <p:nvPr/>
        </p:nvSpPr>
        <p:spPr>
          <a:xfrm>
            <a:off x="6585339" y="145794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5F7027-DBF8-16DF-EB00-98E2054353F0}"/>
              </a:ext>
            </a:extLst>
          </p:cNvPr>
          <p:cNvCxnSpPr>
            <a:cxnSpLocks/>
          </p:cNvCxnSpPr>
          <p:nvPr/>
        </p:nvCxnSpPr>
        <p:spPr>
          <a:xfrm>
            <a:off x="6625839" y="2324819"/>
            <a:ext cx="131977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E01B28-6B87-77B1-F03F-7879146B1F10}"/>
              </a:ext>
            </a:extLst>
          </p:cNvPr>
          <p:cNvSpPr/>
          <p:nvPr/>
        </p:nvSpPr>
        <p:spPr>
          <a:xfrm>
            <a:off x="7905112" y="2255145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65CFCB-C474-34AC-BE74-41415F2A9DE0}"/>
              </a:ext>
            </a:extLst>
          </p:cNvPr>
          <p:cNvCxnSpPr>
            <a:cxnSpLocks/>
          </p:cNvCxnSpPr>
          <p:nvPr/>
        </p:nvCxnSpPr>
        <p:spPr>
          <a:xfrm>
            <a:off x="3860160" y="2628136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ADEF23-EB74-C907-C80D-A8ADDD2D0C11}"/>
              </a:ext>
            </a:extLst>
          </p:cNvPr>
          <p:cNvCxnSpPr>
            <a:cxnSpLocks/>
          </p:cNvCxnSpPr>
          <p:nvPr/>
        </p:nvCxnSpPr>
        <p:spPr>
          <a:xfrm flipV="1">
            <a:off x="6604408" y="2324819"/>
            <a:ext cx="0" cy="278681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FCBBE1-89A5-9149-A99F-5841C07583E7}"/>
              </a:ext>
            </a:extLst>
          </p:cNvPr>
          <p:cNvCxnSpPr>
            <a:cxnSpLocks/>
          </p:cNvCxnSpPr>
          <p:nvPr/>
        </p:nvCxnSpPr>
        <p:spPr>
          <a:xfrm flipH="1">
            <a:off x="4544840" y="3459698"/>
            <a:ext cx="1836910" cy="952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827077-310A-0A5A-5F52-582311EB89DE}"/>
              </a:ext>
            </a:extLst>
          </p:cNvPr>
          <p:cNvCxnSpPr>
            <a:cxnSpLocks/>
          </p:cNvCxnSpPr>
          <p:nvPr/>
        </p:nvCxnSpPr>
        <p:spPr>
          <a:xfrm flipH="1" flipV="1">
            <a:off x="6384131" y="316485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0F6BF4-20A6-F3E2-6F79-4E9DE945ABEF}"/>
              </a:ext>
            </a:extLst>
          </p:cNvPr>
          <p:cNvCxnSpPr>
            <a:cxnSpLocks/>
          </p:cNvCxnSpPr>
          <p:nvPr/>
        </p:nvCxnSpPr>
        <p:spPr>
          <a:xfrm flipV="1">
            <a:off x="6405563" y="3160187"/>
            <a:ext cx="220276" cy="1782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FEB96E-5FD6-EEAE-82B4-533C98257FCD}"/>
              </a:ext>
            </a:extLst>
          </p:cNvPr>
          <p:cNvSpPr/>
          <p:nvPr/>
        </p:nvSpPr>
        <p:spPr>
          <a:xfrm>
            <a:off x="6585339" y="309051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41247C-5386-0D77-E353-6EC757AA844E}"/>
              </a:ext>
            </a:extLst>
          </p:cNvPr>
          <p:cNvSpPr/>
          <p:nvPr/>
        </p:nvSpPr>
        <p:spPr>
          <a:xfrm>
            <a:off x="7902892" y="38259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2C0A86-6B8C-ABA3-D649-D104FF2896E1}"/>
              </a:ext>
            </a:extLst>
          </p:cNvPr>
          <p:cNvCxnSpPr>
            <a:cxnSpLocks/>
          </p:cNvCxnSpPr>
          <p:nvPr/>
        </p:nvCxnSpPr>
        <p:spPr>
          <a:xfrm>
            <a:off x="3161879" y="4221093"/>
            <a:ext cx="3442529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D24C26-8AEE-8C84-C147-FB5EDA105643}"/>
              </a:ext>
            </a:extLst>
          </p:cNvPr>
          <p:cNvCxnSpPr>
            <a:cxnSpLocks/>
          </p:cNvCxnSpPr>
          <p:nvPr/>
        </p:nvCxnSpPr>
        <p:spPr>
          <a:xfrm flipV="1">
            <a:off x="6602188" y="3889707"/>
            <a:ext cx="2220" cy="33138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3BC4B3-F727-2663-FC7E-F644564D5ADB}"/>
              </a:ext>
            </a:extLst>
          </p:cNvPr>
          <p:cNvCxnSpPr>
            <a:cxnSpLocks/>
          </p:cNvCxnSpPr>
          <p:nvPr/>
        </p:nvCxnSpPr>
        <p:spPr>
          <a:xfrm flipH="1">
            <a:off x="3458424" y="5055096"/>
            <a:ext cx="2923326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45DE7-0E2E-CC46-1076-D65498DA33B7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476343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CF92E4-DC04-D032-AE1C-E6990EA177B4}"/>
              </a:ext>
            </a:extLst>
          </p:cNvPr>
          <p:cNvCxnSpPr>
            <a:cxnSpLocks/>
          </p:cNvCxnSpPr>
          <p:nvPr/>
        </p:nvCxnSpPr>
        <p:spPr>
          <a:xfrm flipV="1">
            <a:off x="6405563" y="4763437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13E88E6-1CEE-44E5-6541-4483A75F445C}"/>
              </a:ext>
            </a:extLst>
          </p:cNvPr>
          <p:cNvSpPr/>
          <p:nvPr/>
        </p:nvSpPr>
        <p:spPr>
          <a:xfrm>
            <a:off x="6585339" y="469376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1D28E7-473A-B18A-1DB4-9C5F603F8F0A}"/>
              </a:ext>
            </a:extLst>
          </p:cNvPr>
          <p:cNvCxnSpPr>
            <a:cxnSpLocks/>
          </p:cNvCxnSpPr>
          <p:nvPr/>
        </p:nvCxnSpPr>
        <p:spPr>
          <a:xfrm>
            <a:off x="6667801" y="5531915"/>
            <a:ext cx="1186690" cy="136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B4FDEE3-3070-0FFD-DCB9-E7B5DBB87496}"/>
              </a:ext>
            </a:extLst>
          </p:cNvPr>
          <p:cNvSpPr/>
          <p:nvPr/>
        </p:nvSpPr>
        <p:spPr>
          <a:xfrm>
            <a:off x="7845937" y="54636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2EE0894-02A8-ACC8-E4CB-B80BD9F0F8D5}"/>
              </a:ext>
            </a:extLst>
          </p:cNvPr>
          <p:cNvCxnSpPr>
            <a:cxnSpLocks/>
          </p:cNvCxnSpPr>
          <p:nvPr/>
        </p:nvCxnSpPr>
        <p:spPr>
          <a:xfrm>
            <a:off x="3203597" y="5858793"/>
            <a:ext cx="342346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51178D-4FAE-173C-E9BA-604106473B82}"/>
              </a:ext>
            </a:extLst>
          </p:cNvPr>
          <p:cNvCxnSpPr>
            <a:cxnSpLocks/>
          </p:cNvCxnSpPr>
          <p:nvPr/>
        </p:nvCxnSpPr>
        <p:spPr>
          <a:xfrm flipV="1">
            <a:off x="6643906" y="5533284"/>
            <a:ext cx="0" cy="32550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DBC5152-5B96-0D36-E8D7-BD91C101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1599294"/>
            <a:ext cx="1059675" cy="1200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DC74D2C5-68E8-06D4-310D-A771047B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3248392"/>
            <a:ext cx="1015571" cy="1150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6069FB2D-237B-1326-7B66-035BE4859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254906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2" name="Picture 81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D2BCA28A-16C8-C9DF-AAE5-BAAFA7F6D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4746374"/>
            <a:ext cx="1059675" cy="111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Picture 82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AE8AF164-0FAF-64B1-48EA-54559B204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416831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6FBE4-1976-04C8-6160-5403175C61E7}"/>
              </a:ext>
            </a:extLst>
          </p:cNvPr>
          <p:cNvCxnSpPr>
            <a:cxnSpLocks/>
          </p:cNvCxnSpPr>
          <p:nvPr/>
        </p:nvCxnSpPr>
        <p:spPr>
          <a:xfrm>
            <a:off x="6604408" y="3889707"/>
            <a:ext cx="133319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75F732-C37A-938C-F145-8812013586CA}"/>
              </a:ext>
            </a:extLst>
          </p:cNvPr>
          <p:cNvCxnSpPr>
            <a:cxnSpLocks/>
          </p:cNvCxnSpPr>
          <p:nvPr/>
        </p:nvCxnSpPr>
        <p:spPr>
          <a:xfrm flipH="1" flipV="1">
            <a:off x="3955402" y="1812664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8DBE8A-41C0-3B8F-C928-D402E8F88B08}"/>
              </a:ext>
            </a:extLst>
          </p:cNvPr>
          <p:cNvCxnSpPr>
            <a:cxnSpLocks/>
          </p:cNvCxnSpPr>
          <p:nvPr/>
        </p:nvCxnSpPr>
        <p:spPr>
          <a:xfrm>
            <a:off x="3841091" y="2631050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68012F-7B4E-6F70-54E8-7E16D44C1474}"/>
              </a:ext>
            </a:extLst>
          </p:cNvPr>
          <p:cNvCxnSpPr>
            <a:cxnSpLocks/>
          </p:cNvCxnSpPr>
          <p:nvPr/>
        </p:nvCxnSpPr>
        <p:spPr>
          <a:xfrm flipV="1">
            <a:off x="6386494" y="316310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0973CC-C142-A34F-9A7B-32F36FBDC1DC}"/>
              </a:ext>
            </a:extLst>
          </p:cNvPr>
          <p:cNvSpPr txBox="1"/>
          <p:nvPr/>
        </p:nvSpPr>
        <p:spPr>
          <a:xfrm>
            <a:off x="9858690" y="3248392"/>
            <a:ext cx="19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of them are from Bangladesh Awami League</a:t>
            </a:r>
          </a:p>
        </p:txBody>
      </p:sp>
    </p:spTree>
    <p:extLst>
      <p:ext uri="{BB962C8B-B14F-4D97-AF65-F5344CB8AC3E}">
        <p14:creationId xmlns:p14="http://schemas.microsoft.com/office/powerpoint/2010/main" val="290883564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1284</TotalTime>
  <Words>672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Century Gothic</vt:lpstr>
      <vt:lpstr>Roboto</vt:lpstr>
      <vt:lpstr>Roboto Mono</vt:lpstr>
      <vt:lpstr>Tahoma</vt:lpstr>
      <vt:lpstr>Wingdings 3</vt:lpstr>
      <vt:lpstr>Ion</vt:lpstr>
      <vt:lpstr>NAOGAON            DISTRICT</vt:lpstr>
      <vt:lpstr>GRAPHICAL          LOCATION</vt:lpstr>
      <vt:lpstr>ADMINISTRATION                           STRUCTURE</vt:lpstr>
      <vt:lpstr>POPULATION       LITERACY RATE</vt:lpstr>
      <vt:lpstr>ECONOMY</vt:lpstr>
      <vt:lpstr>Naogaon Mangoes      A Delightful Taste of Bangladesh</vt:lpstr>
      <vt:lpstr>HISTORICAL               SITES</vt:lpstr>
      <vt:lpstr>OTHER         TOURIST SPOTS</vt:lpstr>
      <vt:lpstr>POLITICAL                  LEADERS (MP)</vt:lpstr>
      <vt:lpstr>RENOWNED      PERSONALITIES</vt:lpstr>
      <vt:lpstr>CONCLUSION</vt:lpstr>
      <vt:lpstr>THANK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NAOGAON DISTRICT</dc:title>
  <dc:creator>MD. ABU TOWSIF</dc:creator>
  <cp:lastModifiedBy>MD. ABU TOWSIF</cp:lastModifiedBy>
  <cp:revision>36</cp:revision>
  <dcterms:created xsi:type="dcterms:W3CDTF">2023-06-09T16:33:41Z</dcterms:created>
  <dcterms:modified xsi:type="dcterms:W3CDTF">2023-06-28T16:42:24Z</dcterms:modified>
</cp:coreProperties>
</file>